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3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4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0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  <p:sldId id="301" r:id="rId32"/>
    <p:sldId id="302" r:id="rId33"/>
    <p:sldId id="303" r:id="rId34"/>
    <p:sldId id="305" r:id="rId35"/>
    <p:sldId id="304" r:id="rId36"/>
    <p:sldId id="307" r:id="rId37"/>
    <p:sldId id="306" r:id="rId38"/>
    <p:sldId id="308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4660"/>
  </p:normalViewPr>
  <p:slideViewPr>
    <p:cSldViewPr snapToGrid="0">
      <p:cViewPr varScale="1">
        <p:scale>
          <a:sx n="81" d="100"/>
          <a:sy n="81" d="100"/>
        </p:scale>
        <p:origin x="264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5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0.png"/><Relationship Id="rId1" Type="http://schemas.openxmlformats.org/officeDocument/2006/relationships/image" Target="../media/image28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830" dirty="0" err="1">
              <a:solidFill>
                <a:schemeClr val="tx1"/>
              </a:solidFill>
            </a:rPr>
            <a:t>Multithresholding</a:t>
          </a:r>
          <a:endParaRPr lang="de-DE" sz="830" dirty="0">
            <a:solidFill>
              <a:schemeClr val="tx1"/>
            </a:solidFill>
          </a:endParaRPr>
        </a:p>
        <a:p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 custLinFactNeighborY="0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Y="636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-250" custLinFactNeighborY="-17326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3A34C61-156F-4147-A59A-6050EA277EE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8BDE5-4D70-473E-8184-19095A831882}">
      <dgm:prSet phldrT="[Text]" custT="1"/>
      <dgm:spPr/>
      <dgm:t>
        <a:bodyPr/>
        <a:lstStyle/>
        <a:p>
          <a:pPr algn="l"/>
          <a:endParaRPr lang="de-DE" sz="1600" dirty="0">
            <a:solidFill>
              <a:schemeClr val="bg1"/>
            </a:solidFill>
          </a:endParaRPr>
        </a:p>
      </dgm:t>
    </dgm:pt>
    <dgm:pt modelId="{750C87DF-3DB5-4372-B022-F8F826656A1B}" type="parTrans" cxnId="{A6B3B2DE-08AD-49BD-85B7-43DB812BE1B1}">
      <dgm:prSet/>
      <dgm:spPr/>
      <dgm:t>
        <a:bodyPr/>
        <a:lstStyle/>
        <a:p>
          <a:endParaRPr lang="de-DE"/>
        </a:p>
      </dgm:t>
    </dgm:pt>
    <dgm:pt modelId="{2F696EEB-3FDF-4C34-BCA3-C6996F19F87E}" type="sibTrans" cxnId="{A6B3B2DE-08AD-49BD-85B7-43DB812BE1B1}">
      <dgm:prSet/>
      <dgm:spPr/>
      <dgm:t>
        <a:bodyPr/>
        <a:lstStyle/>
        <a:p>
          <a:endParaRPr lang="de-DE"/>
        </a:p>
      </dgm:t>
    </dgm:pt>
    <dgm:pt modelId="{E08AD9E3-626C-463D-920D-5A6162C3EAA2}" type="pres">
      <dgm:prSet presAssocID="{D3A34C61-156F-4147-A59A-6050EA277EEF}" presName="Name0" presStyleCnt="0">
        <dgm:presLayoutVars>
          <dgm:dir/>
          <dgm:resizeHandles val="exact"/>
        </dgm:presLayoutVars>
      </dgm:prSet>
      <dgm:spPr/>
    </dgm:pt>
    <dgm:pt modelId="{D4D10D45-818B-4066-8F7C-70E3AB6CF53E}" type="pres">
      <dgm:prSet presAssocID="{2BF8BDE5-4D70-473E-8184-19095A831882}" presName="node" presStyleLbl="node1" presStyleIdx="0" presStyleCnt="1" custScaleY="99353" custLinFactNeighborX="1201">
        <dgm:presLayoutVars>
          <dgm:bulletEnabled val="1"/>
        </dgm:presLayoutVars>
      </dgm:prSet>
      <dgm:spPr/>
    </dgm:pt>
  </dgm:ptLst>
  <dgm:cxnLst>
    <dgm:cxn modelId="{B2AEDC67-0116-499C-A3BD-5E97F22E413D}" type="presOf" srcId="{D3A34C61-156F-4147-A59A-6050EA277EEF}" destId="{E08AD9E3-626C-463D-920D-5A6162C3EAA2}" srcOrd="0" destOrd="0" presId="urn:microsoft.com/office/officeart/2005/8/layout/process1"/>
    <dgm:cxn modelId="{5053B271-DC80-492E-B6C9-40D5D9471639}" type="presOf" srcId="{2BF8BDE5-4D70-473E-8184-19095A831882}" destId="{D4D10D45-818B-4066-8F7C-70E3AB6CF53E}" srcOrd="0" destOrd="0" presId="urn:microsoft.com/office/officeart/2005/8/layout/process1"/>
    <dgm:cxn modelId="{A6B3B2DE-08AD-49BD-85B7-43DB812BE1B1}" srcId="{D3A34C61-156F-4147-A59A-6050EA277EEF}" destId="{2BF8BDE5-4D70-473E-8184-19095A831882}" srcOrd="0" destOrd="0" parTransId="{750C87DF-3DB5-4372-B022-F8F826656A1B}" sibTransId="{2F696EEB-3FDF-4C34-BCA3-C6996F19F87E}"/>
    <dgm:cxn modelId="{661EC75E-8877-40A0-A8B7-9C486C73A83B}" type="presParOf" srcId="{E08AD9E3-626C-463D-920D-5A6162C3EAA2}" destId="{D4D10D45-818B-4066-8F7C-70E3AB6CF53E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𝑖_𝑠𝑒𝑔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𝑖(𝑥,𝑦)≤𝑇@1 𝑖𝑓 𝑖(𝑥,𝑦)&gt;𝑇)┤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/>
                <a:t>Compute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𝐵^2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𝑊^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r="-1015"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0" y="0"/>
          <a:ext cx="4056066" cy="22834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66881" y="66881"/>
        <a:ext cx="3922304" cy="214971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10D45-818B-4066-8F7C-70E3AB6CF53E}">
      <dsp:nvSpPr>
        <dsp:cNvPr id="0" name=""/>
        <dsp:cNvSpPr/>
      </dsp:nvSpPr>
      <dsp:spPr>
        <a:xfrm>
          <a:off x="11411" y="0"/>
          <a:ext cx="5834368" cy="2773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600" kern="1200" dirty="0">
            <a:solidFill>
              <a:schemeClr val="bg1"/>
            </a:solidFill>
          </a:endParaRPr>
        </a:p>
      </dsp:txBody>
      <dsp:txXfrm>
        <a:off x="92643" y="81232"/>
        <a:ext cx="5671904" cy="26109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𝑖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Histogram</a:t>
          </a:r>
          <a:endParaRPr lang="de-DE" sz="1600" kern="1200" dirty="0"/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Compute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𝐵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𝑊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6893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30" kern="1200" dirty="0" err="1">
              <a:solidFill>
                <a:schemeClr val="tx1"/>
              </a:solidFill>
            </a:rPr>
            <a:t>Multithresholding</a:t>
          </a:r>
          <a:endParaRPr lang="de-DE" sz="830" kern="1200" dirty="0">
            <a:solidFill>
              <a:schemeClr val="tx1"/>
            </a:solidFill>
          </a:endParaRPr>
        </a:p>
        <a:p>
          <a:pPr marL="0" lvl="0" indent="0" algn="ctr" defTabSz="36893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909869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227372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17.05.2022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6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8.xml"/><Relationship Id="rId12" Type="http://schemas.openxmlformats.org/officeDocument/2006/relationships/image" Target="../media/image19.svg"/><Relationship Id="rId17" Type="http://schemas.openxmlformats.org/officeDocument/2006/relationships/image" Target="../media/image31.png"/><Relationship Id="rId2" Type="http://schemas.openxmlformats.org/officeDocument/2006/relationships/diagramData" Target="../diagrams/data7.xml"/><Relationship Id="rId16" Type="http://schemas.openxmlformats.org/officeDocument/2006/relationships/image" Target="../media/image30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4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8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0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39.png"/><Relationship Id="rId17" Type="http://schemas.openxmlformats.org/officeDocument/2006/relationships/image" Target="../media/image42.svg"/><Relationship Id="rId2" Type="http://schemas.openxmlformats.org/officeDocument/2006/relationships/image" Target="../media/image45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9.xml"/><Relationship Id="rId15" Type="http://schemas.openxmlformats.org/officeDocument/2006/relationships/image" Target="../media/image28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2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0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59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79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3.xml"/><Relationship Id="rId9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2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04243946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04243946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7997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76282196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76282196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0;1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5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177028" y="4519202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Christian Ritter,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Marie-Claire Indilewitsch, Helen Jade, Maribel Schneider,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077511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457200"/>
            <a:ext cx="12198445" cy="575055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7C51F675-2D39-4A31-A830-43F92572C9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2925" y="1652587"/>
            <a:ext cx="3486150" cy="355282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6" y="2453089"/>
            <a:ext cx="4819089" cy="29026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Express Oct4-GFP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Leica TGS SP5 (confocal microscope)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073" y="2821609"/>
            <a:ext cx="529045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 (fluorescent dye)</a:t>
            </a:r>
            <a:endParaRPr lang="en-GB" sz="2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Fluorescence microscope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524786"/>
            <a:ext cx="4628700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 H2B-GFP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Olympus IX81 Confocal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icroscope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 dirty="0"/>
              <a:t> 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Discriminant</a:t>
            </a:r>
            <a:r>
              <a:rPr lang="de-DE" dirty="0"/>
              <a:t> </a:t>
            </a:r>
            <a:r>
              <a:rPr lang="de-DE" dirty="0" err="1"/>
              <a:t>Criterion</a:t>
            </a:r>
            <a:r>
              <a:rPr lang="de-DE" dirty="0"/>
              <a:t>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9245601" y="2121163"/>
            <a:ext cx="1910080" cy="396907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57FE3A-0EF3-A30E-9046-539E8894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89" y="2121164"/>
            <a:ext cx="2940266" cy="4130715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DB3A869D-6065-A70E-63B6-645725C26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587411"/>
              </p:ext>
            </p:extLst>
          </p:nvPr>
        </p:nvGraphicFramePr>
        <p:xfrm>
          <a:off x="1097280" y="2913644"/>
          <a:ext cx="4064000" cy="2283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/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Criterion </a:t>
                </a:r>
                <a:r>
                  <a:rPr lang="de-DE" sz="2400" u="sng" dirty="0" err="1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measure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Between-class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sSup>
                      <m:sSup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4AB70EA-5C98-B9AD-085E-2B4CAD24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2" y="2913644"/>
                <a:ext cx="4063998" cy="2504212"/>
              </a:xfrm>
              <a:prstGeom prst="rect">
                <a:avLst/>
              </a:prstGeom>
              <a:blipFill>
                <a:blip r:embed="rId9"/>
                <a:stretch>
                  <a:fillRect t="-1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820449EA-9AB7-6724-20E9-46E36276662F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087-591A-5CD7-2A03-2D012144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328F2-AE32-DC9F-79E2-6A3AD272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E7BCE-60F3-37DA-8F68-81B5A169C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8AC50-4AB1-935B-4EA0-DDD950718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4" y="1982048"/>
            <a:ext cx="5070512" cy="397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0EC104-17AD-9F84-6CAD-AC4AEA3E19E2}"/>
              </a:ext>
            </a:extLst>
          </p:cNvPr>
          <p:cNvSpPr/>
          <p:nvPr/>
        </p:nvSpPr>
        <p:spPr>
          <a:xfrm>
            <a:off x="3443591" y="3015574"/>
            <a:ext cx="1322962" cy="3404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9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B9A46-1771-4DC0-AF0D-8865F80E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22950-7CFF-4E6D-8369-F7178428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-&gt; linear </a:t>
            </a:r>
            <a:r>
              <a:rPr lang="de-DE" dirty="0" err="1"/>
              <a:t>scaling</a:t>
            </a:r>
            <a:r>
              <a:rPr lang="de-DE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AA48F1-58B3-49E4-A8BE-420BF56E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78A6E5-7081-4E02-AA23-00E18B762D40}"/>
              </a:ext>
            </a:extLst>
          </p:cNvPr>
          <p:cNvSpPr/>
          <p:nvPr/>
        </p:nvSpPr>
        <p:spPr>
          <a:xfrm>
            <a:off x="3414409" y="3122579"/>
            <a:ext cx="5593404" cy="199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/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000" dirty="0" err="1"/>
                  <a:t>P</a:t>
                </a:r>
                <a:r>
                  <a:rPr lang="de-DE" sz="1600" dirty="0" err="1"/>
                  <a:t>out</a:t>
                </a:r>
                <a:r>
                  <a:rPr lang="de-DE" sz="3000" dirty="0"/>
                  <a:t> = (P</a:t>
                </a:r>
                <a:r>
                  <a:rPr lang="de-DE" sz="1600" dirty="0"/>
                  <a:t>in</a:t>
                </a:r>
                <a:r>
                  <a:rPr lang="de-DE" sz="3000" dirty="0"/>
                  <a:t> – c )(</a:t>
                </a:r>
                <a14:m>
                  <m:oMath xmlns:m="http://schemas.openxmlformats.org/officeDocument/2006/math">
                    <m:r>
                      <a:rPr lang="de-DE" sz="3000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de-DE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de-DE" sz="3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de-DE" sz="3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de-DE" sz="3000" dirty="0"/>
                  <a:t> ) + a 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1198776-FF7F-4AEE-B74F-D52B4ED3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78" y="3604117"/>
                <a:ext cx="5679222" cy="769057"/>
              </a:xfrm>
              <a:prstGeom prst="rect">
                <a:avLst/>
              </a:prstGeom>
              <a:blipFill>
                <a:blip r:embed="rId2"/>
                <a:stretch>
                  <a:fillRect l="-2578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35577218-AAE9-4B42-9BED-DA0225E6DE5B}"/>
              </a:ext>
            </a:extLst>
          </p:cNvPr>
          <p:cNvSpPr txBox="1"/>
          <p:nvPr/>
        </p:nvSpPr>
        <p:spPr>
          <a:xfrm>
            <a:off x="0" y="6565742"/>
            <a:ext cx="59293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https://homepages.inf.ed.ac.uk/rbf/HIPR2/stretch.htm</a:t>
            </a:r>
          </a:p>
        </p:txBody>
      </p:sp>
    </p:spTree>
    <p:extLst>
      <p:ext uri="{BB962C8B-B14F-4D97-AF65-F5344CB8AC3E}">
        <p14:creationId xmlns:p14="http://schemas.microsoft.com/office/powerpoint/2010/main" val="4109520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6EFA-5EC9-47F6-26F5-38D24A57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8F3BE-EA11-2E30-ABBA-064B5C39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51D543E-69E3-D098-DC38-DF105F4BE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105" y="2108200"/>
            <a:ext cx="4829190" cy="392248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1A5A96-3B4D-FA06-A2BC-1F0ACE2CAF57}"/>
              </a:ext>
            </a:extLst>
          </p:cNvPr>
          <p:cNvSpPr txBox="1"/>
          <p:nvPr/>
        </p:nvSpPr>
        <p:spPr>
          <a:xfrm>
            <a:off x="30480" y="653496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https://i.stack.imgur.com/9gIw6.png</a:t>
            </a:r>
          </a:p>
        </p:txBody>
      </p:sp>
    </p:spTree>
    <p:extLst>
      <p:ext uri="{BB962C8B-B14F-4D97-AF65-F5344CB8AC3E}">
        <p14:creationId xmlns:p14="http://schemas.microsoft.com/office/powerpoint/2010/main" val="3492330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32158-2CA5-31BF-D8FC-AF35DF28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-level 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D415D-36A0-57F7-2CE2-F607D080C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15A1E3-AD62-266A-C19E-A775CA49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059" y="1994446"/>
            <a:ext cx="4028528" cy="423936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3051455-66B7-E606-A4C4-DD5BF9EF0E4E}"/>
              </a:ext>
            </a:extLst>
          </p:cNvPr>
          <p:cNvSpPr txBox="1"/>
          <p:nvPr/>
        </p:nvSpPr>
        <p:spPr>
          <a:xfrm>
            <a:off x="1011844" y="6490900"/>
            <a:ext cx="101683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Otsu, N. "A threshold selection method from gray-level histograms." IEEE Transactions on Systems, Man, and Cybernetics 9:1 (1979), pp 62-66.</a:t>
            </a:r>
            <a:endParaRPr lang="de-DE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E7190DC-B7BA-70C4-9217-EE6627253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379696"/>
              </p:ext>
            </p:extLst>
          </p:nvPr>
        </p:nvGraphicFramePr>
        <p:xfrm>
          <a:off x="1097280" y="2862024"/>
          <a:ext cx="5845780" cy="277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/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de-DE" sz="2400" u="sng" dirty="0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Two-level Otsu </a:t>
                </a:r>
                <a:r>
                  <a:rPr lang="de-DE" sz="2400" u="sng">
                    <a:solidFill>
                      <a:schemeClr val="bg1"/>
                    </a:solidFill>
                    <a:latin typeface="Avenir Next LT Pro (Textkörper)"/>
                    <a:ea typeface="Cambria Math" panose="02040503050406030204" pitchFamily="18" charset="0"/>
                  </a:rPr>
                  <a:t>Thresholding</a:t>
                </a:r>
                <a:endParaRPr lang="de-DE" sz="2400" u="sng" dirty="0">
                  <a:solidFill>
                    <a:schemeClr val="bg1"/>
                  </a:solidFill>
                  <a:latin typeface="Avenir Next LT Pro (Textkörper)"/>
                  <a:ea typeface="Cambria Math" panose="02040503050406030204" pitchFamily="18" charset="0"/>
                </a:endParaRPr>
              </a:p>
              <a:p>
                <a:pPr lvl="0" algn="ctr"/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b="0" i="1" baseline="30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de-DE" sz="2000" i="1" baseline="300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20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:pPr lvl="0" algn="ctr"/>
                <a:endParaRPr lang="de-DE" sz="14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,2,3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Total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:endParaRPr lang="de-DE" dirty="0"/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E0762E7-84BA-98C0-2722-FAA59221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7280" y="2850546"/>
                <a:ext cx="6070601" cy="3022046"/>
              </a:xfrm>
              <a:prstGeom prst="rect">
                <a:avLst/>
              </a:prstGeom>
              <a:blipFill>
                <a:blip r:embed="rId8"/>
                <a:stretch>
                  <a:fillRect t="-1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709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EBA6-4B97-B82B-7E99-DB702F82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168AE-98A1-13E8-0252-0F6E89598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Choose</a:t>
            </a:r>
            <a:r>
              <a:rPr lang="de-DE" sz="2800" dirty="0"/>
              <a:t> </a:t>
            </a:r>
            <a:r>
              <a:rPr lang="de-DE" sz="2800" dirty="0" err="1"/>
              <a:t>Filtermask</a:t>
            </a:r>
            <a:endParaRPr lang="de-DE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2800" dirty="0" err="1"/>
              <a:t>Convolution</a:t>
            </a:r>
            <a:endParaRPr lang="de-DE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Flipping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image</a:t>
            </a:r>
            <a:r>
              <a:rPr lang="de-DE" sz="2400" dirty="0"/>
              <a:t> </a:t>
            </a:r>
            <a:r>
              <a:rPr lang="de-DE" sz="2400" dirty="0" err="1"/>
              <a:t>intensity</a:t>
            </a:r>
            <a:r>
              <a:rPr lang="de-DE" sz="2400" dirty="0"/>
              <a:t> </a:t>
            </a:r>
            <a:r>
              <a:rPr lang="de-DE" sz="2400" dirty="0" err="1"/>
              <a:t>values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/>
              <a:t>Summation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multiplication</a:t>
            </a:r>
            <a:r>
              <a:rPr lang="de-DE" sz="2400" dirty="0"/>
              <a:t> </a:t>
            </a:r>
            <a:r>
              <a:rPr lang="de-DE" sz="2400" dirty="0" err="1"/>
              <a:t>results</a:t>
            </a:r>
            <a:endParaRPr lang="de-DE" sz="2400" dirty="0"/>
          </a:p>
          <a:p>
            <a:pPr lvl="1">
              <a:buFont typeface="Wingdings" panose="05000000000000000000" pitchFamily="2" charset="2"/>
              <a:buChar char="§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D1D45-EC8D-F9F1-4FD1-FCC95D16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26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FFD4-8EA0-4F04-35BE-C30F44C0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385B8-6B95-F657-BCDA-34DE0138D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Why</a:t>
            </a:r>
            <a:r>
              <a:rPr lang="de-DE" b="1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Monitor </a:t>
            </a:r>
            <a:r>
              <a:rPr lang="de-DE" dirty="0" err="1"/>
              <a:t>health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cells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Proliferation rate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 err="1"/>
              <a:t>How</a:t>
            </a:r>
            <a:r>
              <a:rPr lang="de-DE" b="1" dirty="0"/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Edge </a:t>
            </a:r>
            <a:r>
              <a:rPr lang="de-DE" dirty="0" err="1"/>
              <a:t>detection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8DB01-94E1-BBD9-C08C-A78730A1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91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D360-11A3-7B0B-A261-D274CB69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53EC555-A32F-BC2D-2271-9529651102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278233"/>
              </p:ext>
            </p:extLst>
          </p:nvPr>
        </p:nvGraphicFramePr>
        <p:xfrm>
          <a:off x="1036320" y="1737359"/>
          <a:ext cx="1019912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9564">
                  <a:extLst>
                    <a:ext uri="{9D8B030D-6E8A-4147-A177-3AD203B41FA5}">
                      <a16:colId xmlns:a16="http://schemas.microsoft.com/office/drawing/2014/main" val="2225170032"/>
                    </a:ext>
                  </a:extLst>
                </a:gridCol>
                <a:gridCol w="5099564">
                  <a:extLst>
                    <a:ext uri="{9D8B030D-6E8A-4147-A177-3AD203B41FA5}">
                      <a16:colId xmlns:a16="http://schemas.microsoft.com/office/drawing/2014/main" val="2093864142"/>
                    </a:ext>
                  </a:extLst>
                </a:gridCol>
              </a:tblGrid>
              <a:tr h="845820">
                <a:tc>
                  <a:txBody>
                    <a:bodyPr/>
                    <a:lstStyle/>
                    <a:p>
                      <a:r>
                        <a:rPr lang="de-DE" sz="2400" dirty="0"/>
                        <a:t>Other </a:t>
                      </a:r>
                      <a:r>
                        <a:rPr lang="de-DE" sz="2400" dirty="0" err="1"/>
                        <a:t>threshold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methods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Other </a:t>
                      </a:r>
                      <a:r>
                        <a:rPr lang="de-DE" sz="2400" dirty="0" err="1"/>
                        <a:t>segmentation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methods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137107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Kittler´s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K-</a:t>
                      </a:r>
                      <a:r>
                        <a:rPr lang="de-DE" sz="2400" dirty="0" err="1"/>
                        <a:t>means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957800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Kapur´s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Watershed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45621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r>
                        <a:rPr lang="de-DE" sz="2400" dirty="0" err="1"/>
                        <a:t>Tsai´s</a:t>
                      </a:r>
                      <a:r>
                        <a:rPr lang="de-DE" sz="2400" dirty="0"/>
                        <a:t> </a:t>
                      </a:r>
                      <a:r>
                        <a:rPr lang="de-DE" sz="2400"/>
                        <a:t>thresholding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Graph </a:t>
                      </a:r>
                      <a:r>
                        <a:rPr lang="de-DE" sz="2400" dirty="0" err="1"/>
                        <a:t>cuts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72248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E899C-0372-80C4-E58C-A8495A46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079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Staining: H2b-GFP</a:t>
            </a:r>
            <a:endParaRPr lang="en-GB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Staining: Oct4-GFP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</a:t>
            </a:r>
            <a:r>
              <a:rPr lang="de-DE" i="1" dirty="0"/>
              <a:t>Mus musculus</a:t>
            </a:r>
            <a:r>
              <a:rPr lang="de-DE" dirty="0"/>
              <a:t>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</a:t>
            </a:r>
            <a:r>
              <a:rPr lang="de-DE" dirty="0" err="1"/>
              <a:t>Staining</a:t>
            </a:r>
            <a:r>
              <a:rPr lang="de-DE" dirty="0"/>
              <a:t>: Hoechst</a:t>
            </a:r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2149758" y="6392361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6026218" y="6400799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335247" y="6216004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3645701" y="6414842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1765" y="2917142"/>
            <a:ext cx="4388469" cy="3145069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352932" y="3149600"/>
            <a:ext cx="0" cy="24988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A90910-4E14-3857-8CBB-B2A517468E31}"/>
              </a:ext>
            </a:extLst>
          </p:cNvPr>
          <p:cNvSpPr txBox="1"/>
          <p:nvPr/>
        </p:nvSpPr>
        <p:spPr>
          <a:xfrm>
            <a:off x="1097280" y="2127196"/>
            <a:ext cx="697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Automatic</a:t>
            </a:r>
            <a:r>
              <a:rPr lang="de-DE" sz="2000" dirty="0"/>
              <a:t>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selection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picture</a:t>
            </a:r>
            <a:r>
              <a:rPr lang="de-DE" sz="2000" dirty="0"/>
              <a:t> </a:t>
            </a:r>
            <a:r>
              <a:rPr lang="de-DE" sz="2000" dirty="0" err="1"/>
              <a:t>segmentation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62" y="2639936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94" y="2639936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7585226" y="2882725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3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variances</a:t>
                </a:r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13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990</Words>
  <Application>Microsoft Office PowerPoint</Application>
  <PresentationFormat>Breitbild</PresentationFormat>
  <Paragraphs>303</Paragraphs>
  <Slides>38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7" baseType="lpstr">
      <vt:lpstr>Avenir Next LT Pro (Textkörper)</vt:lpstr>
      <vt:lpstr>Quicksand</vt:lpstr>
      <vt:lpstr>Arial</vt:lpstr>
      <vt:lpstr>Avenir Next LT Pro</vt:lpstr>
      <vt:lpstr>Avenir Next LT Pro Light</vt:lpstr>
      <vt:lpstr>Calibri</vt:lpstr>
      <vt:lpstr>Cambria Math</vt:lpstr>
      <vt:lpstr>Wingdings</vt:lpstr>
      <vt:lpstr>RetrospectVTI</vt:lpstr>
      <vt:lpstr>PowerPoint-Präsentation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PowerPoint-Präsentation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 Discriminant Criterion Measure</vt:lpstr>
      <vt:lpstr>Holes</vt:lpstr>
      <vt:lpstr>Histogram stretching </vt:lpstr>
      <vt:lpstr>Example Histogram stretching</vt:lpstr>
      <vt:lpstr>Two-level Otsu Thresholding</vt:lpstr>
      <vt:lpstr>Application of Filter</vt:lpstr>
      <vt:lpstr>Cell counting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Marie-Claire Indilewitsch</cp:lastModifiedBy>
  <cp:revision>42</cp:revision>
  <dcterms:created xsi:type="dcterms:W3CDTF">2022-05-14T09:56:11Z</dcterms:created>
  <dcterms:modified xsi:type="dcterms:W3CDTF">2022-05-17T20:35:47Z</dcterms:modified>
</cp:coreProperties>
</file>